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59" r:id="rId5"/>
    <p:sldId id="262" r:id="rId6"/>
    <p:sldId id="267" r:id="rId7"/>
    <p:sldId id="269" r:id="rId8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30" autoAdjust="0"/>
  </p:normalViewPr>
  <p:slideViewPr>
    <p:cSldViewPr>
      <p:cViewPr varScale="1">
        <p:scale>
          <a:sx n="69" d="100"/>
          <a:sy n="69" d="100"/>
        </p:scale>
        <p:origin x="-1398" y="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Arial" charset="0"/>
              </a:defRPr>
            </a:lvl1pPr>
          </a:lstStyle>
          <a:p>
            <a:fld id="{41786A52-69CD-4D99-BA3A-877369FBE6C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16" tIns="45608" rIns="91216" bIns="45608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>
                <a:latin typeface="Arial" charset="0"/>
              </a:defRPr>
            </a:lvl1pPr>
          </a:lstStyle>
          <a:p>
            <a:fld id="{3E661214-F088-42F5-A3A0-D87E13780B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D341B41-D790-479F-AA88-EF3D5D2D24BF}" type="slidenum">
              <a:rPr lang="en-US"/>
              <a:pPr/>
              <a:t>1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3B6697B-B107-4EA6-ADD3-49F2453A2C53}" type="slidenum">
              <a:rPr lang="en-US"/>
              <a:pPr/>
              <a:t>2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1980E9-D4DB-46FB-8E98-9A98A8AEEA81}" type="slidenum">
              <a:rPr lang="en-US"/>
              <a:pPr/>
              <a:t>3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EAD00CF-9A16-4F52-9440-B1B579BA9FA9}" type="slidenum">
              <a:rPr lang="en-US"/>
              <a:pPr/>
              <a:t>4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9AFE125-4034-4DC0-AF73-73FBA6DF7555}" type="slidenum">
              <a:rPr lang="en-US"/>
              <a:pPr/>
              <a:t>5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D341B41-D790-479F-AA88-EF3D5D2D24BF}" type="slidenum">
              <a:rPr lang="en-US"/>
              <a:pPr/>
              <a:t>7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latin typeface="Arial" charset="0"/>
              </a:endParaRPr>
            </a:p>
          </p:txBody>
        </p:sp>
      </p:grpSp>
      <p:sp>
        <p:nvSpPr>
          <p:cNvPr id="4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DAB99-CEC1-4E8A-A1F4-91F50FCA98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1B5EB-F207-4A6E-8090-7BDD8C655A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5B66-1584-4A23-979E-6EAFE826DC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295A5-F774-44BE-833B-88DD3335F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CC3A1-4662-41EF-8C1E-016756EA57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0629D-C9E8-4384-B7AD-CE1B97287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1DE24-C8E8-4A8B-A9F9-0F6CCE4626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9C109-123A-43B5-B95E-0FE9C36A3F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C9571-775F-49E0-934C-4825D2B7E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51294-5BA6-4087-9C55-1F0A542AAE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E1EA2-72A4-4F87-8CF6-A85766B9A2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4198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latin typeface="Arial" charset="0"/>
              </a:endParaRPr>
            </a:p>
          </p:txBody>
        </p:sp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245B88-B94E-4715-B5A1-B6E95E5E78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msdc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mailto:malik@fmsdc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msdc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mailto:malik@fmsdc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1141413"/>
            <a:ext cx="7239000" cy="112077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 Black" pitchFamily="34" charset="0"/>
              </a:rPr>
              <a:t>Florida Minority Supplier Development Council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267200"/>
            <a:ext cx="3810000" cy="2590800"/>
          </a:xfrm>
        </p:spPr>
        <p:txBody>
          <a:bodyPr/>
          <a:lstStyle/>
          <a:p>
            <a:pPr eaLnBrk="1" hangingPunct="1"/>
            <a:r>
              <a:rPr lang="en-US" dirty="0" smtClean="0"/>
              <a:t>7453 Brokerage Dr</a:t>
            </a:r>
          </a:p>
          <a:p>
            <a:pPr eaLnBrk="1" hangingPunct="1"/>
            <a:r>
              <a:rPr lang="en-US" dirty="0" smtClean="0"/>
              <a:t>Orlando, FL 32809</a:t>
            </a:r>
          </a:p>
          <a:p>
            <a:pPr eaLnBrk="1" hangingPunct="1"/>
            <a:r>
              <a:rPr lang="en-US" dirty="0" smtClean="0">
                <a:hlinkClick r:id="rId3"/>
              </a:rPr>
              <a:t>www.fmsdc.org</a:t>
            </a:r>
            <a:endParaRPr lang="en-US" dirty="0" smtClean="0"/>
          </a:p>
          <a:p>
            <a:pPr eaLnBrk="1" hangingPunct="1"/>
            <a:r>
              <a:rPr lang="en-US" dirty="0" smtClean="0">
                <a:hlinkClick r:id="rId4"/>
              </a:rPr>
              <a:t>malik@fmsdc.org</a:t>
            </a:r>
            <a:endParaRPr lang="en-US" dirty="0" smtClean="0"/>
          </a:p>
          <a:p>
            <a:pPr eaLnBrk="1" hangingPunct="1"/>
            <a:r>
              <a:rPr lang="en-US" dirty="0" smtClean="0"/>
              <a:t>407-404-6700</a:t>
            </a:r>
            <a:endParaRPr lang="en-US" dirty="0" smtClean="0"/>
          </a:p>
          <a:p>
            <a:pPr eaLnBrk="1" hangingPunct="1"/>
            <a:endParaRPr lang="en-US" dirty="0" smtClean="0">
              <a:latin typeface="Elephant" pitchFamily="18" charset="0"/>
            </a:endParaRPr>
          </a:p>
          <a:p>
            <a:pPr eaLnBrk="1" hangingPunct="1"/>
            <a:endParaRPr lang="en-US" dirty="0" smtClean="0">
              <a:latin typeface="Elephant" pitchFamily="18" charset="0"/>
            </a:endParaRPr>
          </a:p>
          <a:p>
            <a:pPr eaLnBrk="1" hangingPunct="1"/>
            <a:r>
              <a:rPr lang="en-US" dirty="0" smtClean="0">
                <a:latin typeface="Elephant" pitchFamily="18" charset="0"/>
              </a:rPr>
              <a:t>7</a:t>
            </a:r>
          </a:p>
        </p:txBody>
      </p:sp>
      <p:pic>
        <p:nvPicPr>
          <p:cNvPr id="3076" name="Picture 6" descr="FMSDC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1" y="2667000"/>
            <a:ext cx="4343400" cy="1508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 bwMode="auto">
          <a:xfrm>
            <a:off x="1371600" y="25146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5988" y="304800"/>
            <a:ext cx="7312025" cy="762000"/>
          </a:xfrm>
        </p:spPr>
        <p:txBody>
          <a:bodyPr/>
          <a:lstStyle/>
          <a:p>
            <a:pPr eaLnBrk="1" hangingPunct="1"/>
            <a:r>
              <a:rPr lang="en-US" sz="3200" b="1" smtClean="0"/>
              <a:t>NMSDC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51054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3500 Corporations nationally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37 Councils in the U.S., 5 International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15,000 certified MBEs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$90 </a:t>
            </a:r>
            <a:r>
              <a:rPr lang="en-US" sz="2400" b="1" i="1" dirty="0" smtClean="0"/>
              <a:t>billion </a:t>
            </a:r>
            <a:r>
              <a:rPr lang="en-US" sz="2400" dirty="0" smtClean="0"/>
              <a:t>spent with MBEs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National certification</a:t>
            </a:r>
            <a:endParaRPr lang="en-US" sz="2400" i="1" dirty="0" smtClean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11430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841375"/>
          </a:xfrm>
        </p:spPr>
        <p:txBody>
          <a:bodyPr/>
          <a:lstStyle/>
          <a:p>
            <a:pPr eaLnBrk="1" hangingPunct="1"/>
            <a:r>
              <a:rPr lang="en-US" sz="3200" b="1" smtClean="0"/>
              <a:t>FMSDC Services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8001000" cy="54864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buFont typeface="Courier New" pitchFamily="49" charset="0"/>
              <a:buChar char="o"/>
            </a:pPr>
            <a:r>
              <a:rPr lang="en-US" sz="2400" dirty="0" smtClean="0"/>
              <a:t>Supplier Diversity Program Management improvement (Best Practices/Worst Practices)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Supplier sourcing (300,000 suppliers)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Networking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Seminars for seasoned MBEs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Buyer training</a:t>
            </a:r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Vendor Identification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buFont typeface="Courier New" pitchFamily="49" charset="0"/>
              <a:buChar char="o"/>
            </a:pPr>
            <a:r>
              <a:rPr lang="en-US" sz="2400" dirty="0" smtClean="0"/>
              <a:t>Certification</a:t>
            </a:r>
          </a:p>
          <a:p>
            <a:pPr eaLnBrk="1" hangingPunct="1">
              <a:buFont typeface="Wingdings" pitchFamily="2" charset="2"/>
              <a:buNone/>
            </a:pPr>
            <a:endParaRPr lang="en-US" sz="25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500" dirty="0" smtClean="0"/>
              <a:t> 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11430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841375"/>
          </a:xfrm>
        </p:spPr>
        <p:txBody>
          <a:bodyPr/>
          <a:lstStyle/>
          <a:p>
            <a:pPr eaLnBrk="1" hangingPunct="1"/>
            <a:r>
              <a:rPr lang="en-US" sz="3200" b="1" smtClean="0"/>
              <a:t>Performance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693025" cy="4572000"/>
          </a:xfrm>
          <a:solidFill>
            <a:schemeClr val="bg1"/>
          </a:solidFill>
        </p:spPr>
        <p:txBody>
          <a:bodyPr/>
          <a:lstStyle/>
          <a:p>
            <a:pPr defTabSz="915988" eaLnBrk="1" hangingPunct="1">
              <a:buFont typeface="Courier New" pitchFamily="49" charset="0"/>
              <a:buChar char="o"/>
            </a:pPr>
            <a:r>
              <a:rPr lang="en-US" sz="2400" smtClean="0"/>
              <a:t>Started in 1980</a:t>
            </a:r>
            <a:br>
              <a:rPr lang="en-US" sz="2400" smtClean="0"/>
            </a:br>
            <a:endParaRPr lang="en-US" sz="1600" smtClean="0"/>
          </a:p>
          <a:p>
            <a:pPr defTabSz="915988" eaLnBrk="1" hangingPunct="1">
              <a:buFont typeface="Courier New" pitchFamily="49" charset="0"/>
              <a:buChar char="o"/>
            </a:pPr>
            <a:r>
              <a:rPr lang="en-US" sz="2400" smtClean="0"/>
              <a:t>Started MBE Programs at: Orlando, Orange County, State of Florida, Orange County School Board, BBIF</a:t>
            </a:r>
            <a:br>
              <a:rPr lang="en-US" sz="2400" smtClean="0"/>
            </a:br>
            <a:endParaRPr lang="en-US" sz="1600" smtClean="0"/>
          </a:p>
          <a:p>
            <a:pPr defTabSz="915988" eaLnBrk="1" hangingPunct="1">
              <a:buFont typeface="Courier New" pitchFamily="49" charset="0"/>
              <a:buChar char="o"/>
            </a:pPr>
            <a:r>
              <a:rPr lang="en-US" sz="2400" smtClean="0"/>
              <a:t>$1.2 Billion spent with MBEs in 2006, over $5 billion since 1980</a:t>
            </a:r>
            <a:br>
              <a:rPr lang="en-US" sz="2400" smtClean="0"/>
            </a:br>
            <a:endParaRPr lang="en-US" sz="1600" smtClean="0"/>
          </a:p>
          <a:p>
            <a:pPr defTabSz="915988" eaLnBrk="1" hangingPunct="1">
              <a:buFont typeface="Courier New" pitchFamily="49" charset="0"/>
              <a:buChar char="o"/>
            </a:pPr>
            <a:r>
              <a:rPr lang="en-US" sz="2400" smtClean="0"/>
              <a:t>ISO 9001:2000 Certified</a:t>
            </a:r>
            <a:br>
              <a:rPr lang="en-US" sz="2400" smtClean="0"/>
            </a:br>
            <a:endParaRPr lang="en-US" sz="1600" smtClean="0"/>
          </a:p>
          <a:p>
            <a:pPr defTabSz="915988" eaLnBrk="1" hangingPunct="1">
              <a:buFont typeface="Courier New" pitchFamily="49" charset="0"/>
              <a:buChar char="o"/>
            </a:pPr>
            <a:r>
              <a:rPr lang="en-US" sz="2400" smtClean="0"/>
              <a:t>Over 5000 certifications since 1980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11430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997825" cy="765175"/>
          </a:xfrm>
        </p:spPr>
        <p:txBody>
          <a:bodyPr/>
          <a:lstStyle/>
          <a:p>
            <a:pPr eaLnBrk="1" hangingPunct="1"/>
            <a:r>
              <a:rPr lang="en-US" sz="3200" b="1" smtClean="0"/>
              <a:t>President – Malik Ali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3025" cy="4494213"/>
          </a:xfrm>
          <a:solidFill>
            <a:schemeClr val="bg1"/>
          </a:solidFill>
        </p:spPr>
        <p:txBody>
          <a:bodyPr/>
          <a:lstStyle/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z="2400" smtClean="0"/>
              <a:t>Harvard MBA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z="2400" smtClean="0"/>
              <a:t>More than 26 years of supplier diversity and minority business development experience</a:t>
            </a:r>
            <a:br>
              <a:rPr lang="en-US" sz="2400" smtClean="0"/>
            </a:br>
            <a:endParaRPr lang="en-US" sz="2400" smtClean="0"/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z="2400" smtClean="0"/>
              <a:t>Started MBE program at the Walt Disney Company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14400" y="12192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Business Development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Increase growth of MBE firms by working with FMSDC</a:t>
            </a:r>
          </a:p>
          <a:p>
            <a:pPr lvl="1"/>
            <a:r>
              <a:rPr lang="en-US" dirty="0" smtClean="0"/>
              <a:t>Startups need management assistance/Seasoned companies need new markets.</a:t>
            </a:r>
          </a:p>
          <a:p>
            <a:pPr lvl="1">
              <a:buFont typeface="Wingdings" pitchFamily="2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1141413"/>
            <a:ext cx="7239000" cy="1120775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 Black" pitchFamily="34" charset="0"/>
              </a:rPr>
              <a:t>Florida Minority Supplier Development Council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4191000"/>
            <a:ext cx="5181600" cy="2667000"/>
          </a:xfrm>
        </p:spPr>
        <p:txBody>
          <a:bodyPr/>
          <a:lstStyle/>
          <a:p>
            <a:pPr eaLnBrk="1" hangingPunct="1"/>
            <a:r>
              <a:rPr lang="en-US" dirty="0" smtClean="0"/>
              <a:t>7453 Brokerage Dr</a:t>
            </a:r>
          </a:p>
          <a:p>
            <a:pPr eaLnBrk="1" hangingPunct="1"/>
            <a:r>
              <a:rPr lang="en-US" dirty="0" smtClean="0"/>
              <a:t>Orlando, FL 32809</a:t>
            </a:r>
          </a:p>
          <a:p>
            <a:pPr eaLnBrk="1" hangingPunct="1"/>
            <a:r>
              <a:rPr lang="en-US" dirty="0" smtClean="0">
                <a:hlinkClick r:id="rId3"/>
              </a:rPr>
              <a:t>www.fmsdc.org</a:t>
            </a:r>
            <a:endParaRPr lang="en-US" dirty="0" smtClean="0"/>
          </a:p>
          <a:p>
            <a:pPr eaLnBrk="1" hangingPunct="1"/>
            <a:r>
              <a:rPr lang="en-US" dirty="0" smtClean="0">
                <a:hlinkClick r:id="rId4"/>
              </a:rPr>
              <a:t>malik@fmsdc.org</a:t>
            </a:r>
            <a:endParaRPr lang="en-US" dirty="0" smtClean="0"/>
          </a:p>
          <a:p>
            <a:pPr eaLnBrk="1" hangingPunct="1"/>
            <a:r>
              <a:rPr lang="en-US" dirty="0" smtClean="0"/>
              <a:t>407-404-6700</a:t>
            </a:r>
            <a:endParaRPr lang="en-US" dirty="0" smtClean="0"/>
          </a:p>
          <a:p>
            <a:pPr eaLnBrk="1" hangingPunct="1"/>
            <a:endParaRPr lang="en-US" dirty="0" smtClean="0">
              <a:latin typeface="Elephant" pitchFamily="18" charset="0"/>
            </a:endParaRPr>
          </a:p>
          <a:p>
            <a:pPr eaLnBrk="1" hangingPunct="1"/>
            <a:endParaRPr lang="en-US" dirty="0" smtClean="0">
              <a:latin typeface="Elephant" pitchFamily="18" charset="0"/>
            </a:endParaRPr>
          </a:p>
          <a:p>
            <a:pPr eaLnBrk="1" hangingPunct="1"/>
            <a:r>
              <a:rPr lang="en-US" dirty="0" smtClean="0">
                <a:latin typeface="Elephant" pitchFamily="18" charset="0"/>
              </a:rPr>
              <a:t>7</a:t>
            </a:r>
          </a:p>
        </p:txBody>
      </p:sp>
      <p:pic>
        <p:nvPicPr>
          <p:cNvPr id="3076" name="Picture 6" descr="FMSDC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1" y="2667000"/>
            <a:ext cx="3733799" cy="148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 bwMode="auto">
          <a:xfrm>
            <a:off x="1371600" y="2514600"/>
            <a:ext cx="73152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</TotalTime>
  <Words>84</Words>
  <Application>Microsoft Office PowerPoint</Application>
  <PresentationFormat>On-screen Show (4:3)</PresentationFormat>
  <Paragraphs>54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Eclipse</vt:lpstr>
      <vt:lpstr>Florida Minority Supplier Development Council</vt:lpstr>
      <vt:lpstr>NMSDC</vt:lpstr>
      <vt:lpstr>FMSDC Services</vt:lpstr>
      <vt:lpstr>Performance</vt:lpstr>
      <vt:lpstr>President – Malik Ali</vt:lpstr>
      <vt:lpstr>Business Development</vt:lpstr>
      <vt:lpstr>Florida Minority Supplier Development Council</vt:lpstr>
    </vt:vector>
  </TitlesOfParts>
  <Company>NMSDC of FL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Minority Supplier Development Council</dc:title>
  <dc:creator>Debbie Armstrong</dc:creator>
  <cp:lastModifiedBy>malikali</cp:lastModifiedBy>
  <cp:revision>35</cp:revision>
  <dcterms:created xsi:type="dcterms:W3CDTF">2001-02-16T17:18:59Z</dcterms:created>
  <dcterms:modified xsi:type="dcterms:W3CDTF">2011-10-20T21:32:36Z</dcterms:modified>
</cp:coreProperties>
</file>